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352" r:id="rId5"/>
    <p:sldId id="351" r:id="rId6"/>
    <p:sldId id="35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1" autoAdjust="0"/>
    <p:restoredTop sz="82174" autoAdjust="0"/>
  </p:normalViewPr>
  <p:slideViewPr>
    <p:cSldViewPr>
      <p:cViewPr>
        <p:scale>
          <a:sx n="70" d="100"/>
          <a:sy n="70" d="100"/>
        </p:scale>
        <p:origin x="-118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59249-28C0-498F-8F5D-264C8B15446E}" type="datetimeFigureOut">
              <a:rPr lang="es-AR" smtClean="0"/>
              <a:pPr/>
              <a:t>05/03/2015</a:t>
            </a:fld>
            <a:endParaRPr lang="es-A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C6802D-E53A-4C11-82F4-E260AACFBA34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805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C6802D-E53A-4C11-82F4-E260AACFBA34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BDFC6-887D-405C-9648-1648B42B4C76}" type="datetimeFigureOut">
              <a:rPr lang="en-US" smtClean="0"/>
              <a:pPr/>
              <a:t>3/5/2015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DF0FC-364D-4E60-B894-EAEBC31BB9CA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AR" sz="4900" b="1" dirty="0" smtClean="0"/>
              <a:t>Química orgánica y corrosión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Ingeniería en Energía</a:t>
            </a:r>
            <a:br>
              <a:rPr lang="es-AR" dirty="0" smtClean="0"/>
            </a:br>
            <a:r>
              <a:rPr lang="es-AR" dirty="0" smtClean="0"/>
              <a:t>Universidad de San Martin</a:t>
            </a:r>
            <a:endParaRPr lang="es-AR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Dr. Mariano </a:t>
            </a:r>
            <a:r>
              <a:rPr lang="en-US" dirty="0" err="1" smtClean="0"/>
              <a:t>Kappes</a:t>
            </a:r>
            <a:endParaRPr lang="en-US" dirty="0" smtClean="0"/>
          </a:p>
          <a:p>
            <a:r>
              <a:rPr lang="en-US" dirty="0" smtClean="0"/>
              <a:t>(CNEA-UNSAM-CONICET)</a:t>
            </a:r>
          </a:p>
          <a:p>
            <a:endParaRPr lang="en-US" dirty="0" smtClean="0"/>
          </a:p>
          <a:p>
            <a:r>
              <a:rPr lang="en-US" dirty="0" smtClean="0"/>
              <a:t>2015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AR" sz="4900" b="1" dirty="0" smtClean="0"/>
              <a:t>Química orgánica </a:t>
            </a:r>
            <a:r>
              <a:rPr lang="es-AR" sz="4900" b="1" dirty="0" smtClean="0">
                <a:solidFill>
                  <a:schemeClr val="bg1">
                    <a:lumMod val="85000"/>
                  </a:schemeClr>
                </a:solidFill>
              </a:rPr>
              <a:t>y corrosión</a:t>
            </a:r>
            <a:r>
              <a:rPr lang="es-AR" dirty="0" smtClean="0">
                <a:solidFill>
                  <a:schemeClr val="bg1">
                    <a:lumMod val="85000"/>
                  </a:schemeClr>
                </a:solidFill>
              </a:rPr>
              <a:t/>
            </a:r>
            <a:br>
              <a:rPr lang="es-AR" dirty="0" smtClean="0">
                <a:solidFill>
                  <a:schemeClr val="bg1">
                    <a:lumMod val="85000"/>
                  </a:schemeClr>
                </a:solidFill>
              </a:rPr>
            </a:b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10600" cy="4830763"/>
          </a:xfrm>
        </p:spPr>
        <p:txBody>
          <a:bodyPr/>
          <a:lstStyle/>
          <a:p>
            <a:pPr lvl="1">
              <a:buNone/>
            </a:pPr>
            <a:r>
              <a:rPr lang="es-AR" dirty="0" smtClean="0"/>
              <a:t>Necesaria para entender estructura y reacciones de combustibles fósiles </a:t>
            </a:r>
          </a:p>
          <a:p>
            <a:endParaRPr lang="es-AR" dirty="0" smtClean="0"/>
          </a:p>
          <a:p>
            <a:pPr>
              <a:buNone/>
            </a:pPr>
            <a:endParaRPr lang="es-AR" dirty="0" smtClean="0"/>
          </a:p>
        </p:txBody>
      </p:sp>
      <p:pic>
        <p:nvPicPr>
          <p:cNvPr id="4" name="Picture 3" descr="world-energy-demand-2050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2133600"/>
            <a:ext cx="7242532" cy="45115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s-AR" b="1" dirty="0" smtClean="0">
                <a:solidFill>
                  <a:schemeClr val="bg1">
                    <a:lumMod val="85000"/>
                  </a:schemeClr>
                </a:solidFill>
              </a:rPr>
              <a:t>Química orgánica y </a:t>
            </a:r>
            <a:r>
              <a:rPr lang="es-AR" b="1" dirty="0" smtClean="0"/>
              <a:t>corrosión</a:t>
            </a:r>
            <a:endParaRPr lang="es-A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lvl="1"/>
            <a:endParaRPr lang="es-ES" dirty="0" smtClean="0">
              <a:solidFill>
                <a:srgbClr val="FF0000"/>
              </a:solidFill>
            </a:endParaRPr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Costo</a:t>
            </a:r>
            <a:r>
              <a:rPr lang="es-ES" dirty="0" smtClean="0"/>
              <a:t> directo de corrosión anual en EEUU*: U$S 276.000.000.000 (</a:t>
            </a:r>
            <a:r>
              <a:rPr lang="es-ES" dirty="0" smtClean="0">
                <a:solidFill>
                  <a:srgbClr val="FF0000"/>
                </a:solidFill>
              </a:rPr>
              <a:t>3,1% del PBI</a:t>
            </a:r>
            <a:r>
              <a:rPr lang="es-ES" dirty="0" smtClean="0"/>
              <a:t>) (estudio del 2001 – es esperable valores similares en Argentina</a:t>
            </a:r>
            <a:r>
              <a:rPr lang="es-ES" dirty="0" smtClean="0"/>
              <a:t>). </a:t>
            </a:r>
          </a:p>
          <a:p>
            <a:pPr lvl="1"/>
            <a:r>
              <a:rPr lang="es-ES" dirty="0" smtClean="0"/>
              <a:t>Afecta a todas las industrias, y en particular a las de generación y transporte de energía.</a:t>
            </a:r>
            <a:r>
              <a:rPr lang="es-ES" dirty="0" smtClean="0"/>
              <a:t> </a:t>
            </a:r>
            <a:endParaRPr lang="es-ES" dirty="0" smtClean="0"/>
          </a:p>
          <a:p>
            <a:pPr lvl="1"/>
            <a:r>
              <a:rPr lang="es-ES" dirty="0" smtClean="0">
                <a:solidFill>
                  <a:srgbClr val="FF0000"/>
                </a:solidFill>
              </a:rPr>
              <a:t>22%</a:t>
            </a:r>
            <a:r>
              <a:rPr lang="es-ES" dirty="0" smtClean="0"/>
              <a:t> de dichas pérdidas </a:t>
            </a:r>
            <a:r>
              <a:rPr lang="es-ES" dirty="0" smtClean="0">
                <a:solidFill>
                  <a:srgbClr val="FF0000"/>
                </a:solidFill>
              </a:rPr>
              <a:t>se podrían evitar</a:t>
            </a:r>
            <a:r>
              <a:rPr lang="es-ES" dirty="0" smtClean="0"/>
              <a:t> aplicando los conocimientos actuales de corrosión.</a:t>
            </a:r>
            <a:endParaRPr lang="es-AR" dirty="0" smtClean="0"/>
          </a:p>
          <a:p>
            <a:pPr lvl="1"/>
            <a:r>
              <a:rPr lang="es-ES" dirty="0" smtClean="0"/>
              <a:t>Genera, además, </a:t>
            </a:r>
            <a:r>
              <a:rPr lang="es-ES" dirty="0" smtClean="0">
                <a:solidFill>
                  <a:srgbClr val="FF0000"/>
                </a:solidFill>
              </a:rPr>
              <a:t>pérdidas de productividad</a:t>
            </a:r>
            <a:r>
              <a:rPr lang="es-ES" dirty="0" smtClean="0"/>
              <a:t>, paradas en plantas, </a:t>
            </a:r>
            <a:r>
              <a:rPr lang="es-ES" dirty="0" smtClean="0">
                <a:solidFill>
                  <a:srgbClr val="FF0000"/>
                </a:solidFill>
              </a:rPr>
              <a:t>riesgo</a:t>
            </a:r>
            <a:r>
              <a:rPr lang="es-ES" dirty="0" smtClean="0"/>
              <a:t> para las personas, instalaciones y medio ambiente. Los </a:t>
            </a:r>
            <a:r>
              <a:rPr lang="es-ES" dirty="0" smtClean="0">
                <a:solidFill>
                  <a:srgbClr val="FF0000"/>
                </a:solidFill>
              </a:rPr>
              <a:t>costos indirectos</a:t>
            </a:r>
            <a:r>
              <a:rPr lang="es-ES" dirty="0" smtClean="0"/>
              <a:t> son aproximadamente igual a los directos. </a:t>
            </a:r>
          </a:p>
          <a:p>
            <a:pPr lvl="1"/>
            <a:r>
              <a:rPr lang="es-ES" dirty="0" smtClean="0"/>
              <a:t>La corrosión acuosa es un proceso electroquímico. Los </a:t>
            </a:r>
            <a:r>
              <a:rPr lang="es-ES" dirty="0" smtClean="0">
                <a:solidFill>
                  <a:srgbClr val="FF0000"/>
                </a:solidFill>
              </a:rPr>
              <a:t>mismos fundamentos</a:t>
            </a:r>
            <a:r>
              <a:rPr lang="es-ES" dirty="0" smtClean="0"/>
              <a:t> son aplicables a </a:t>
            </a:r>
            <a:r>
              <a:rPr lang="es-ES" dirty="0" smtClean="0">
                <a:solidFill>
                  <a:srgbClr val="FF0000"/>
                </a:solidFill>
              </a:rPr>
              <a:t>pilas y celdas combustibles</a:t>
            </a:r>
            <a:r>
              <a:rPr lang="es-ES" dirty="0" smtClean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88668"/>
            <a:ext cx="7315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* http://www.nace.org/uploadedFiles/Publications/ccsupp.pdf</a:t>
            </a:r>
            <a:endParaRPr lang="es-A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Objetivos de la materia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Introducir conceptos de química orgánica necesarios para entender la estructura de combustibles fósiles y sus reacciones. </a:t>
            </a:r>
          </a:p>
          <a:p>
            <a:r>
              <a:rPr lang="es-AR" dirty="0" smtClean="0"/>
              <a:t>Estudio de la corrosión desde el punto de vista termodinámico (espontaneidad de reacciones de corrosión) y cinético (velocidad de reacciones de corrosión). Introducción a los distintos tipos de corrosión.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9374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/>
              <a:t>Contenido</a:t>
            </a:r>
            <a:r>
              <a:rPr lang="en-US" dirty="0" smtClean="0"/>
              <a:t> de la </a:t>
            </a:r>
            <a:r>
              <a:rPr lang="en-US" dirty="0" err="1" smtClean="0"/>
              <a:t>materia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37338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Unidad</a:t>
            </a:r>
            <a:r>
              <a:rPr lang="en-US" sz="2800" dirty="0" smtClean="0"/>
              <a:t> 1. </a:t>
            </a:r>
            <a:r>
              <a:rPr lang="en-US" sz="2800" dirty="0" err="1" smtClean="0"/>
              <a:t>Repaso</a:t>
            </a:r>
            <a:r>
              <a:rPr lang="en-US" sz="2800" dirty="0" smtClean="0"/>
              <a:t> de </a:t>
            </a:r>
            <a:r>
              <a:rPr lang="en-US" sz="2800" dirty="0" err="1" smtClean="0"/>
              <a:t>química</a:t>
            </a:r>
            <a:r>
              <a:rPr lang="en-US" sz="2800" dirty="0" smtClean="0"/>
              <a:t> general - </a:t>
            </a:r>
            <a:r>
              <a:rPr lang="en-US" sz="2800" dirty="0" err="1" smtClean="0"/>
              <a:t>termodinámica</a:t>
            </a:r>
            <a:r>
              <a:rPr lang="en-US" sz="2800" dirty="0" smtClean="0"/>
              <a:t>. </a:t>
            </a:r>
          </a:p>
          <a:p>
            <a:r>
              <a:rPr lang="en-US" sz="2800" dirty="0" err="1" smtClean="0"/>
              <a:t>Unidad</a:t>
            </a:r>
            <a:r>
              <a:rPr lang="en-US" sz="2800" dirty="0" smtClean="0"/>
              <a:t> 2.</a:t>
            </a:r>
            <a:r>
              <a:rPr lang="es-AR" sz="2800" dirty="0" smtClean="0"/>
              <a:t> </a:t>
            </a:r>
            <a:r>
              <a:rPr lang="es-AR" sz="2800" dirty="0" smtClean="0"/>
              <a:t>Introducción a la Química orgánica</a:t>
            </a:r>
            <a:endParaRPr lang="en-US" sz="2800" dirty="0" smtClean="0"/>
          </a:p>
          <a:p>
            <a:r>
              <a:rPr lang="en-US" sz="2800" dirty="0" err="1" smtClean="0"/>
              <a:t>Unidad</a:t>
            </a:r>
            <a:r>
              <a:rPr lang="en-US" sz="2800" dirty="0" smtClean="0"/>
              <a:t> </a:t>
            </a:r>
            <a:r>
              <a:rPr lang="en-US" sz="2800" dirty="0" smtClean="0"/>
              <a:t>3.</a:t>
            </a:r>
            <a:r>
              <a:rPr lang="es-ES" sz="2800" dirty="0" smtClean="0"/>
              <a:t> </a:t>
            </a:r>
            <a:r>
              <a:rPr lang="es-ES" sz="2800" dirty="0" smtClean="0"/>
              <a:t>Definiciones de </a:t>
            </a:r>
            <a:r>
              <a:rPr lang="es-ES" sz="2800" dirty="0" smtClean="0"/>
              <a:t>corrosión. Repaso de electroquímica.</a:t>
            </a:r>
            <a:endParaRPr lang="es-ES" sz="2800" dirty="0" smtClean="0"/>
          </a:p>
          <a:p>
            <a:r>
              <a:rPr lang="es-ES" sz="2800" dirty="0" smtClean="0"/>
              <a:t>Unidad </a:t>
            </a:r>
            <a:r>
              <a:rPr lang="es-ES" sz="2800" dirty="0" smtClean="0"/>
              <a:t>4. </a:t>
            </a:r>
            <a:r>
              <a:rPr lang="es-ES" sz="2800" dirty="0" smtClean="0"/>
              <a:t>Corrosión a alta temperatura. </a:t>
            </a:r>
          </a:p>
          <a:p>
            <a:r>
              <a:rPr lang="es-ES" sz="2800" dirty="0" smtClean="0"/>
              <a:t>Unidad </a:t>
            </a:r>
            <a:r>
              <a:rPr lang="es-ES" sz="2800" dirty="0" smtClean="0"/>
              <a:t>5. </a:t>
            </a:r>
            <a:r>
              <a:rPr lang="es-ES" sz="2800" dirty="0" smtClean="0"/>
              <a:t>Termodinámica de la corrosión electroquímica.</a:t>
            </a:r>
          </a:p>
          <a:p>
            <a:r>
              <a:rPr lang="es-ES" sz="2800" dirty="0" smtClean="0"/>
              <a:t>Unidad </a:t>
            </a:r>
            <a:r>
              <a:rPr lang="es-ES" sz="2800" dirty="0" smtClean="0"/>
              <a:t>6. </a:t>
            </a:r>
            <a:r>
              <a:rPr lang="es-ES" sz="2800" dirty="0" smtClean="0"/>
              <a:t>Cinética de la corrosión electroquímica. </a:t>
            </a:r>
          </a:p>
          <a:p>
            <a:r>
              <a:rPr lang="es-AR" sz="2800" dirty="0" smtClean="0"/>
              <a:t>Unidad </a:t>
            </a:r>
            <a:r>
              <a:rPr lang="es-AR" sz="2800" dirty="0" smtClean="0"/>
              <a:t>7 </a:t>
            </a:r>
            <a:r>
              <a:rPr lang="es-AR" sz="2800" dirty="0" smtClean="0"/>
              <a:t>– </a:t>
            </a:r>
            <a:r>
              <a:rPr lang="es-ES" sz="2800" dirty="0" smtClean="0"/>
              <a:t>Curvas de polarización – Pasividad.</a:t>
            </a:r>
          </a:p>
          <a:p>
            <a:r>
              <a:rPr lang="es-AR" sz="2800" dirty="0" smtClean="0"/>
              <a:t>Unidad </a:t>
            </a:r>
            <a:r>
              <a:rPr lang="es-AR" sz="2800" dirty="0"/>
              <a:t>8</a:t>
            </a:r>
            <a:r>
              <a:rPr lang="es-AR" sz="2800" dirty="0" smtClean="0"/>
              <a:t> </a:t>
            </a:r>
            <a:r>
              <a:rPr lang="es-AR" sz="2800" dirty="0" smtClean="0"/>
              <a:t>– </a:t>
            </a:r>
            <a:r>
              <a:rPr lang="es-ES" sz="2800" dirty="0" smtClean="0"/>
              <a:t>Corrosión galvánica- protección catódica-celdas de concentración.</a:t>
            </a:r>
          </a:p>
          <a:p>
            <a:r>
              <a:rPr lang="es-AR" sz="2800" dirty="0" smtClean="0"/>
              <a:t>Unidad </a:t>
            </a:r>
            <a:r>
              <a:rPr lang="es-AR" sz="2800" dirty="0" smtClean="0"/>
              <a:t>9 </a:t>
            </a:r>
            <a:r>
              <a:rPr lang="es-AR" sz="2800" dirty="0" smtClean="0"/>
              <a:t>– </a:t>
            </a:r>
            <a:r>
              <a:rPr lang="es-ES" sz="2800" dirty="0" smtClean="0"/>
              <a:t>Corrosión localizada. 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s-AR" dirty="0" smtClean="0"/>
              <a:t>Programación tentativa - 2015</a:t>
            </a:r>
            <a:endParaRPr lang="es-A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914400"/>
            <a:ext cx="8156044" cy="594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12397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3860</TotalTime>
  <Words>289</Words>
  <Application>Microsoft Office PowerPoint</Application>
  <PresentationFormat>Presentación en pantalla (4:3)</PresentationFormat>
  <Paragraphs>30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Office Theme</vt:lpstr>
      <vt:lpstr>Química orgánica y corrosión Ingeniería en Energía Universidad de San Martin</vt:lpstr>
      <vt:lpstr>Química orgánica y corrosión </vt:lpstr>
      <vt:lpstr>Química orgánica y corrosión</vt:lpstr>
      <vt:lpstr>Objetivos de la materia</vt:lpstr>
      <vt:lpstr>Contenido de la materia</vt:lpstr>
      <vt:lpstr>Programación tentativa - 2015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Parafina</dc:title>
  <dc:creator>Mariano Kappes</dc:creator>
  <cp:lastModifiedBy>Usuario</cp:lastModifiedBy>
  <cp:revision>210</cp:revision>
  <dcterms:created xsi:type="dcterms:W3CDTF">2014-02-28T00:00:11Z</dcterms:created>
  <dcterms:modified xsi:type="dcterms:W3CDTF">2015-03-05T15:19:40Z</dcterms:modified>
</cp:coreProperties>
</file>