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8" r:id="rId3"/>
    <p:sldId id="260" r:id="rId4"/>
    <p:sldId id="256" r:id="rId5"/>
    <p:sldId id="264" r:id="rId6"/>
    <p:sldId id="266" r:id="rId7"/>
    <p:sldId id="269" r:id="rId8"/>
    <p:sldId id="265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86DCF-E78C-4FA5-804C-ED9881EABC56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40681-E9DD-4F50-914E-F3CBD15594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6814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B9EE-8F34-4109-BCB8-CA21685F9445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9773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031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686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539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679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829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434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4292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349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965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289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792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900E7-FCA9-4C10-B4AF-4EE4EF9E4E1E}" type="datetimeFigureOut">
              <a:rPr lang="es-MX" smtClean="0"/>
              <a:t>09/03/2015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EEFD1-DC65-4088-972D-DAE54FD5B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327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786182" y="1844824"/>
            <a:ext cx="1505898" cy="609163"/>
          </a:xfrm>
        </p:spPr>
        <p:txBody>
          <a:bodyPr>
            <a:normAutofit fontScale="90000"/>
          </a:bodyPr>
          <a:lstStyle/>
          <a:p>
            <a:pPr algn="l"/>
            <a:r>
              <a:rPr lang="es-AR" dirty="0" smtClean="0"/>
              <a:t/>
            </a:r>
            <a:br>
              <a:rPr lang="es-AR" dirty="0" smtClean="0"/>
            </a:br>
            <a:r>
              <a:rPr lang="es-AR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AR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s-AR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AR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s-A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UCA</a:t>
            </a:r>
            <a:r>
              <a:rPr lang="es-A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s-A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endParaRPr lang="es-ES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4929198"/>
            <a:ext cx="7772400" cy="914400"/>
          </a:xfrm>
        </p:spPr>
        <p:txBody>
          <a:bodyPr/>
          <a:lstStyle/>
          <a:p>
            <a:r>
              <a:rPr lang="es-AR" dirty="0" err="1" smtClean="0"/>
              <a:t>EEEEEe</a:t>
            </a:r>
            <a:endParaRPr lang="es-ES" dirty="0"/>
          </a:p>
        </p:txBody>
      </p:sp>
      <p:pic>
        <p:nvPicPr>
          <p:cNvPr id="4" name="Picture 2" descr="http://www.unheval.edu.pe/postgrado/images/stories/maestrias/gestionambient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2878" y="1412776"/>
            <a:ext cx="8562437" cy="4171969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571472" y="3000372"/>
            <a:ext cx="3377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s-ES" sz="32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237402"/>
            <a:ext cx="91439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07504" y="479715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2400" b="1" i="1" dirty="0" smtClean="0"/>
              <a:t> </a:t>
            </a: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744" y="2348880"/>
            <a:ext cx="838704" cy="77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332878" y="-27384"/>
            <a:ext cx="84155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3200" dirty="0" smtClean="0">
                <a:latin typeface="Aharoni" pitchFamily="2" charset="-79"/>
                <a:cs typeface="Aharoni" pitchFamily="2" charset="-79"/>
              </a:rPr>
              <a:t>Universidad Nacional de San Martín</a:t>
            </a:r>
          </a:p>
          <a:p>
            <a:pPr algn="ctr"/>
            <a:r>
              <a:rPr lang="es-AR" sz="3200" dirty="0" smtClean="0">
                <a:latin typeface="Aharoni" pitchFamily="2" charset="-79"/>
                <a:cs typeface="Aharoni" pitchFamily="2" charset="-79"/>
              </a:rPr>
              <a:t>Escuela de Ciencia y Tecnología 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0" y="371703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s-MX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Termodinámica y Máquinas Térmicas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558" y="5805264"/>
            <a:ext cx="176694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3 CuadroTexto"/>
          <p:cNvSpPr txBox="1">
            <a:spLocks noChangeArrowheads="1"/>
          </p:cNvSpPr>
          <p:nvPr/>
        </p:nvSpPr>
        <p:spPr bwMode="auto">
          <a:xfrm>
            <a:off x="467544" y="5733256"/>
            <a:ext cx="50801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s-MX" altLang="es-MX" sz="3200" dirty="0">
                <a:latin typeface="AR DELANEY" pitchFamily="2" charset="0"/>
              </a:rPr>
              <a:t>ADELA HUTIN</a:t>
            </a:r>
          </a:p>
        </p:txBody>
      </p:sp>
    </p:spTree>
    <p:extLst>
      <p:ext uri="{BB962C8B-B14F-4D97-AF65-F5344CB8AC3E}">
        <p14:creationId xmlns:p14="http://schemas.microsoft.com/office/powerpoint/2010/main" val="398768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2708920"/>
            <a:ext cx="8820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  Tecnologías Básica: </a:t>
            </a:r>
          </a:p>
          <a:p>
            <a:pPr algn="ctr"/>
            <a:r>
              <a:rPr lang="es-MX" dirty="0" smtClean="0"/>
              <a:t>Asignaturas que apuntan a la aplicación creativa del conocimiento y la solución de problemas de la ingeniería teniendo como fundamento las Ciencias Básicas.</a:t>
            </a:r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r>
              <a:rPr lang="es-MX" b="1" dirty="0" smtClean="0"/>
              <a:t>Ciclo de Tecnologías y Gestión de la Energía, </a:t>
            </a:r>
          </a:p>
          <a:p>
            <a:pPr algn="ctr"/>
            <a:r>
              <a:rPr lang="es-MX" dirty="0" smtClean="0"/>
              <a:t>Asignaturas que abarcan la formación en</a:t>
            </a:r>
          </a:p>
          <a:p>
            <a:pPr algn="ctr"/>
            <a:r>
              <a:rPr lang="es-MX" dirty="0" smtClean="0"/>
              <a:t>Tecnologías Básicas y Aplicadas, más la formación complementaria en</a:t>
            </a:r>
          </a:p>
          <a:p>
            <a:pPr algn="ctr"/>
            <a:r>
              <a:rPr lang="es-MX" dirty="0" smtClean="0"/>
              <a:t>herramientas de gestión, tiene la finalidad de brindar un espacio</a:t>
            </a:r>
          </a:p>
          <a:p>
            <a:pPr algn="ctr"/>
            <a:r>
              <a:rPr lang="es-MX" dirty="0" smtClean="0"/>
              <a:t>multidisciplinario que permita conocer las características del trabajo de</a:t>
            </a:r>
          </a:p>
          <a:p>
            <a:pPr algn="ctr"/>
            <a:r>
              <a:rPr lang="es-MX" dirty="0" smtClean="0"/>
              <a:t>ingeniería en Energía partiendo de los problemas básicos</a:t>
            </a:r>
            <a:endParaRPr lang="es-MX" dirty="0"/>
          </a:p>
          <a:p>
            <a:pPr algn="ctr"/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554751" y="188640"/>
            <a:ext cx="80345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Termodinámica y Máquinas Térmicas</a:t>
            </a:r>
            <a:endParaRPr lang="es-MX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981309"/>
              </p:ext>
            </p:extLst>
          </p:nvPr>
        </p:nvGraphicFramePr>
        <p:xfrm>
          <a:off x="251520" y="908720"/>
          <a:ext cx="8424936" cy="1457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156"/>
                <a:gridCol w="1404156"/>
                <a:gridCol w="1404156"/>
                <a:gridCol w="1404156"/>
                <a:gridCol w="1404156"/>
                <a:gridCol w="1404156"/>
              </a:tblGrid>
              <a:tr h="338336">
                <a:tc>
                  <a:txBody>
                    <a:bodyPr/>
                    <a:lstStyle/>
                    <a:p>
                      <a:r>
                        <a:rPr lang="es-MX" dirty="0" smtClean="0"/>
                        <a:t>código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cuatrimestre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Horas semanales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Horas</a:t>
                      </a:r>
                      <a:r>
                        <a:rPr lang="es-MX" baseline="0" dirty="0" smtClean="0"/>
                        <a:t> cuatrimestrales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Correlativas</a:t>
                      </a:r>
                    </a:p>
                    <a:p>
                      <a:r>
                        <a:rPr lang="es-MX" dirty="0" smtClean="0"/>
                        <a:t>para cursar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Correlativas de ERG15</a:t>
                      </a:r>
                      <a:endParaRPr lang="es-MX" dirty="0"/>
                    </a:p>
                  </a:txBody>
                  <a:tcPr/>
                </a:tc>
              </a:tr>
              <a:tr h="542972">
                <a:tc>
                  <a:txBody>
                    <a:bodyPr/>
                    <a:lstStyle/>
                    <a:p>
                      <a:r>
                        <a:rPr lang="es-MX" dirty="0" smtClean="0"/>
                        <a:t>ERG15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 6°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sz="1050" baseline="0" dirty="0" smtClean="0"/>
                        <a:t>CUATRIMESTRE</a:t>
                      </a:r>
                      <a:endParaRPr lang="es-MX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6 </a:t>
                      </a:r>
                      <a:r>
                        <a:rPr lang="es-MX" dirty="0" err="1" smtClean="0"/>
                        <a:t>hs</a:t>
                      </a:r>
                      <a:r>
                        <a:rPr lang="es-MX" dirty="0" smtClean="0"/>
                        <a:t>/semana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96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CB13 Y CB33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 tiene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73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AR" altLang="es-MX" dirty="0" smtClean="0"/>
              <a:t> </a:t>
            </a:r>
            <a:endParaRPr lang="es-ES" altLang="es-MX" dirty="0" smtClean="0"/>
          </a:p>
        </p:txBody>
      </p:sp>
      <p:sp>
        <p:nvSpPr>
          <p:cNvPr id="7172" name="AutoShape 6"/>
          <p:cNvSpPr>
            <a:spLocks noChangeArrowheads="1"/>
          </p:cNvSpPr>
          <p:nvPr/>
        </p:nvSpPr>
        <p:spPr bwMode="auto">
          <a:xfrm>
            <a:off x="4211960" y="260350"/>
            <a:ext cx="4572001" cy="2736602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MX" altLang="es-MX" sz="2000" dirty="0" smtClean="0">
                <a:latin typeface="Arial" pitchFamily="34" charset="0"/>
              </a:rPr>
              <a:t>¿Qué conocimiento y habilidades espero que los alumnos se lleven de la materia?</a:t>
            </a:r>
            <a:r>
              <a:rPr lang="es-AR" altLang="es-MX" sz="2000" dirty="0" smtClean="0">
                <a:latin typeface="Arial" pitchFamily="34" charset="0"/>
              </a:rPr>
              <a:t> </a:t>
            </a:r>
            <a:endParaRPr lang="es-ES" altLang="es-MX" sz="2000" dirty="0">
              <a:latin typeface="Arial" pitchFamily="34" charset="0"/>
            </a:endParaRPr>
          </a:p>
        </p:txBody>
      </p:sp>
      <p:graphicFrame>
        <p:nvGraphicFramePr>
          <p:cNvPr id="2" name="1 Objet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1511663"/>
              </p:ext>
            </p:extLst>
          </p:nvPr>
        </p:nvGraphicFramePr>
        <p:xfrm>
          <a:off x="1835696" y="2492896"/>
          <a:ext cx="2219821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ClipArt" r:id="rId3" imgW="1354960" imgH="2220233" progId="MS_ClipArt_Gallery.2">
                  <p:embed/>
                </p:oleObj>
              </mc:Choice>
              <mc:Fallback>
                <p:oleObj name="ClipArt" r:id="rId3" imgW="1354960" imgH="2220233" progId="MS_ClipArt_Gallery.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492896"/>
                        <a:ext cx="2219821" cy="34563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164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OBJETIVOS DE LA ASIGNATURA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GENERALES: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3068960"/>
            <a:ext cx="8784976" cy="1752600"/>
          </a:xfrm>
        </p:spPr>
        <p:txBody>
          <a:bodyPr>
            <a:normAutofit fontScale="47500" lnSpcReduction="20000"/>
          </a:bodyPr>
          <a:lstStyle/>
          <a:p>
            <a:endParaRPr lang="es-MX" dirty="0" smtClean="0"/>
          </a:p>
          <a:p>
            <a:r>
              <a:rPr lang="es-MX" dirty="0" smtClean="0"/>
              <a:t>	</a:t>
            </a:r>
            <a:r>
              <a:rPr lang="es-MX" sz="4200" b="1" dirty="0" smtClean="0">
                <a:solidFill>
                  <a:schemeClr val="tx1"/>
                </a:solidFill>
              </a:rPr>
              <a:t>El aprendizaje de los contenidos, que le permitan desarrollar un  pensamiento crítico, y de responsabilidad frente a la naturaleza y la sociedad.</a:t>
            </a:r>
          </a:p>
          <a:p>
            <a:endParaRPr lang="es-MX" sz="4200" b="1" dirty="0" smtClean="0">
              <a:solidFill>
                <a:schemeClr val="tx1"/>
              </a:solidFill>
            </a:endParaRPr>
          </a:p>
          <a:p>
            <a:r>
              <a:rPr lang="es-MX" sz="4200" b="1" dirty="0" smtClean="0">
                <a:solidFill>
                  <a:schemeClr val="tx1"/>
                </a:solidFill>
              </a:rPr>
              <a:t>	Generar conciencia en el  uso racional de la energía  y el cuidado del planeta.</a:t>
            </a:r>
          </a:p>
          <a:p>
            <a:endParaRPr lang="es-MX" sz="4200" b="1" dirty="0" smtClean="0">
              <a:solidFill>
                <a:schemeClr val="tx1"/>
              </a:solidFill>
            </a:endParaRPr>
          </a:p>
          <a:p>
            <a:endParaRPr lang="es-MX" sz="4200" b="1" dirty="0">
              <a:solidFill>
                <a:schemeClr val="tx1"/>
              </a:solidFill>
            </a:endParaRPr>
          </a:p>
          <a:p>
            <a:endParaRPr lang="es-MX" sz="4200" b="1" dirty="0" smtClean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6009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Específicos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Autofit/>
          </a:bodyPr>
          <a:lstStyle/>
          <a:p>
            <a:pPr lvl="0"/>
            <a:endParaRPr lang="es-ES" sz="1600" b="1" i="1" dirty="0" smtClean="0"/>
          </a:p>
          <a:p>
            <a:pPr lvl="0"/>
            <a:r>
              <a:rPr lang="es-ES" sz="1600" b="1" i="1" dirty="0" smtClean="0"/>
              <a:t>Desarrollar </a:t>
            </a:r>
            <a:r>
              <a:rPr lang="es-ES" sz="1600" b="1" i="1" dirty="0"/>
              <a:t>capacidades en la resolución de las diversas problemáticas vinculadas con las transformaciones de energía, su uso racional y los procesos. </a:t>
            </a:r>
          </a:p>
          <a:p>
            <a:pPr marL="0" lvl="0" indent="0">
              <a:buNone/>
            </a:pPr>
            <a:endParaRPr lang="es-MX" sz="1600" dirty="0"/>
          </a:p>
          <a:p>
            <a:r>
              <a:rPr lang="es-ES" sz="1600" b="1" i="1" dirty="0"/>
              <a:t> </a:t>
            </a:r>
            <a:r>
              <a:rPr lang="es-ES" sz="1600" b="1" i="1" dirty="0" smtClean="0"/>
              <a:t>Observar</a:t>
            </a:r>
            <a:r>
              <a:rPr lang="es-ES" sz="1600" b="1" i="1" dirty="0"/>
              <a:t>, comparar y analizar  los diversos procesos y las transformaciones energéticas.  </a:t>
            </a:r>
            <a:endParaRPr lang="es-ES" sz="1600" b="1" i="1" dirty="0" smtClean="0"/>
          </a:p>
          <a:p>
            <a:endParaRPr lang="es-MX" sz="1600" dirty="0"/>
          </a:p>
          <a:p>
            <a:pPr lvl="0"/>
            <a:r>
              <a:rPr lang="es-ES" sz="1600" b="1" i="1" dirty="0"/>
              <a:t>Desarrollar habilidades en el uso de diagramas, tablas, software,  computadora. </a:t>
            </a:r>
            <a:endParaRPr lang="es-MX" sz="1600" dirty="0"/>
          </a:p>
          <a:p>
            <a:r>
              <a:rPr lang="es-ES" sz="1600" b="1" i="1" dirty="0"/>
              <a:t> </a:t>
            </a:r>
            <a:endParaRPr lang="es-MX" sz="1600" dirty="0"/>
          </a:p>
          <a:p>
            <a:pPr lvl="0"/>
            <a:r>
              <a:rPr lang="es-ES" sz="1600" b="1" i="1" dirty="0"/>
              <a:t>Realizar  evaluaciones Energéticas y </a:t>
            </a:r>
            <a:r>
              <a:rPr lang="es-ES" sz="1600" b="1" i="1" dirty="0" err="1"/>
              <a:t>Exergéticas</a:t>
            </a:r>
            <a:r>
              <a:rPr lang="es-ES" sz="1600" b="1" i="1" dirty="0"/>
              <a:t> de sistemas y procesos.</a:t>
            </a:r>
            <a:endParaRPr lang="es-MX" sz="1600" dirty="0"/>
          </a:p>
          <a:p>
            <a:r>
              <a:rPr lang="es-ES" sz="1600" b="1" i="1" dirty="0"/>
              <a:t> </a:t>
            </a:r>
            <a:endParaRPr lang="es-MX" sz="1600" dirty="0"/>
          </a:p>
          <a:p>
            <a:pPr lvl="0"/>
            <a:r>
              <a:rPr lang="es-ES" sz="1600" b="1" i="1" dirty="0"/>
              <a:t>Articular conceptos en las diversas aplicaciones.</a:t>
            </a:r>
            <a:endParaRPr lang="es-MX" sz="1600" dirty="0"/>
          </a:p>
          <a:p>
            <a:r>
              <a:rPr lang="es-ES" sz="1600" b="1" i="1" dirty="0"/>
              <a:t> </a:t>
            </a:r>
            <a:endParaRPr lang="es-MX" sz="1600" dirty="0"/>
          </a:p>
          <a:p>
            <a:pPr lvl="0"/>
            <a:r>
              <a:rPr lang="es-ES" sz="1600" b="1" i="1" dirty="0"/>
              <a:t> </a:t>
            </a:r>
            <a:r>
              <a:rPr lang="es-ES" sz="1600" b="1" i="1" dirty="0" smtClean="0"/>
              <a:t>Aprender a utilizar  las herramientas  para  evaluar  </a:t>
            </a:r>
            <a:r>
              <a:rPr lang="es-ES" sz="1600" b="1" i="1" dirty="0"/>
              <a:t>racionalmente la energía  en cada uno de los procesos</a:t>
            </a:r>
            <a:endParaRPr lang="es-MX" sz="1600" dirty="0"/>
          </a:p>
          <a:p>
            <a:r>
              <a:rPr lang="es-ES" sz="1600" b="1" i="1" dirty="0"/>
              <a:t> </a:t>
            </a:r>
            <a:endParaRPr lang="es-MX" sz="1600" dirty="0"/>
          </a:p>
          <a:p>
            <a:pPr lvl="0"/>
            <a:r>
              <a:rPr lang="es-ES" sz="1600" b="1" i="1" dirty="0"/>
              <a:t>Aprender a trabajar en grupo.</a:t>
            </a:r>
            <a:endParaRPr lang="es-MX" sz="1600" dirty="0"/>
          </a:p>
          <a:p>
            <a:endParaRPr lang="es-ES" sz="1600" b="1" dirty="0" smtClean="0">
              <a:latin typeface="Bradley Hand ITC" pitchFamily="66" charset="0"/>
            </a:endParaRPr>
          </a:p>
          <a:p>
            <a:r>
              <a:rPr lang="es-ES" sz="1600" b="1" i="1" dirty="0" smtClean="0">
                <a:latin typeface="+mj-lt"/>
              </a:rPr>
              <a:t>Desarrollar habilidades de análisis y síntesis</a:t>
            </a:r>
          </a:p>
          <a:p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119220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Contenidos mínimos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endParaRPr lang="es-AR" sz="2000" i="1" dirty="0" smtClean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Conceptos fundamentales.</a:t>
            </a: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Sustancias </a:t>
            </a:r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puras. Estados, diagramas, ecuaciones , tablas y software. </a:t>
            </a:r>
            <a:endParaRPr lang="es-MX" sz="2000" i="1" dirty="0" smtClean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Primer principio de la Termodinámica para sistemas cerrados y abiertos. Balance de energía para los sistemas cerrados y abiertos.</a:t>
            </a:r>
            <a:endParaRPr lang="es-MX" sz="2000" i="1" dirty="0" smtClean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Segundo principio de la Termodinámica. </a:t>
            </a:r>
            <a:r>
              <a:rPr lang="es-MX" sz="2000" i="1" dirty="0" smtClean="0">
                <a:latin typeface="Adobe Gothic Std B" pitchFamily="34" charset="-128"/>
                <a:ea typeface="Adobe Gothic Std B" pitchFamily="34" charset="-128"/>
              </a:rPr>
              <a:t> </a:t>
            </a: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Entropía. Balance de entropía de sistemas cerrados y abiertos. Eficiencia adiabática. Diagramas entrópicos </a:t>
            </a:r>
            <a:endParaRPr lang="es-MX" sz="2000" i="1" dirty="0" smtClean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s-AR" sz="2000" i="1" dirty="0" err="1" smtClean="0">
                <a:latin typeface="Adobe Gothic Std B" pitchFamily="34" charset="-128"/>
                <a:ea typeface="Adobe Gothic Std B" pitchFamily="34" charset="-128"/>
              </a:rPr>
              <a:t>Exergía</a:t>
            </a:r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.  Balance de </a:t>
            </a:r>
            <a:r>
              <a:rPr lang="es-AR" sz="2000" i="1" dirty="0" err="1" smtClean="0">
                <a:latin typeface="Adobe Gothic Std B" pitchFamily="34" charset="-128"/>
                <a:ea typeface="Adobe Gothic Std B" pitchFamily="34" charset="-128"/>
              </a:rPr>
              <a:t>exergía</a:t>
            </a:r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 de sistemas cerrados y abiertos. Rendimiento </a:t>
            </a:r>
            <a:r>
              <a:rPr lang="es-AR" sz="2000" i="1" dirty="0" err="1" smtClean="0">
                <a:latin typeface="Adobe Gothic Std B" pitchFamily="34" charset="-128"/>
                <a:ea typeface="Adobe Gothic Std B" pitchFamily="34" charset="-128"/>
              </a:rPr>
              <a:t>exergético</a:t>
            </a:r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. Análisis </a:t>
            </a:r>
            <a:r>
              <a:rPr lang="es-AR" sz="2000" i="1" dirty="0" err="1" smtClean="0">
                <a:latin typeface="Adobe Gothic Std B" pitchFamily="34" charset="-128"/>
                <a:ea typeface="Adobe Gothic Std B" pitchFamily="34" charset="-128"/>
              </a:rPr>
              <a:t>termoeconómico</a:t>
            </a:r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.</a:t>
            </a: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Ciclos de combustión interna</a:t>
            </a: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Ciclos de máquinas térmicas de vapor.</a:t>
            </a:r>
            <a:endParaRPr lang="es-MX" sz="2000" i="1" dirty="0" smtClean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Ciclos frigoríficos</a:t>
            </a:r>
            <a:r>
              <a:rPr lang="es-AR" sz="2000" i="1" dirty="0" smtClean="0">
                <a:latin typeface="Adobe Gothic Std B" pitchFamily="34" charset="-128"/>
                <a:ea typeface="Adobe Gothic Std B" pitchFamily="34" charset="-128"/>
              </a:rPr>
              <a:t>.</a:t>
            </a:r>
            <a:endParaRPr lang="es-AR" sz="2000" i="1" dirty="0" smtClean="0"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74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Bibliografía de Termodinámica y Máquinas Térmicas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4853656"/>
              </p:ext>
            </p:extLst>
          </p:nvPr>
        </p:nvGraphicFramePr>
        <p:xfrm>
          <a:off x="467544" y="2492896"/>
          <a:ext cx="8064896" cy="3032415"/>
        </p:xfrm>
        <a:graphic>
          <a:graphicData uri="http://schemas.openxmlformats.org/drawingml/2006/table">
            <a:tbl>
              <a:tblPr firstRow="1" firstCol="1" bandRow="1"/>
              <a:tblGrid>
                <a:gridCol w="2016224"/>
                <a:gridCol w="2016224"/>
                <a:gridCol w="2016224"/>
                <a:gridCol w="2016224"/>
              </a:tblGrid>
              <a:tr h="471206"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Título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Autor(es)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Editorial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Año de edición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05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Termodinámica.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Yunus Cengel, Michael Boles.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</a:rPr>
                        <a:t>Mc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</a:rPr>
                        <a:t>Graw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 Hill.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Septima Edición 2013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ISBN: 978 970107286-8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ya salió la  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23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Fundamentos de Termodinámica Técnica.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Michael J. Moran, H. N. Shapiro.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Editorial Reverté Barcelona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Segunda Edición.2004 en español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ISBN: 9788429143133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Tabla de Propiedades Termodinámicas del Agua.  .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Marcelo </a:t>
                      </a:r>
                      <a:r>
                        <a:rPr lang="es-ES" sz="1400" b="1" dirty="0" err="1">
                          <a:effectLst/>
                          <a:latin typeface="Times New Roman"/>
                          <a:ea typeface="Times New Roman"/>
                        </a:rPr>
                        <a:t>Turchetti</a:t>
                      </a: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  <a:latin typeface="Times New Roman"/>
                          <a:ea typeface="Times New Roman"/>
                        </a:rPr>
                        <a:t>Editorial EDUCA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Tercera edición, 2006.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Times New Roman"/>
                          <a:ea typeface="Times New Roman"/>
                        </a:rPr>
                        <a:t>ISBN 987119076x  </a:t>
                      </a:r>
                      <a:endParaRPr lang="es-MX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504" marR="49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15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educacioncompleta.files.wordpress.com/2011/12/gestic3b3n-del-conocimien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4450"/>
            <a:ext cx="3733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171072" y="3585790"/>
            <a:ext cx="680186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 MUCHAS GRACIAS</a:t>
            </a:r>
          </a:p>
        </p:txBody>
      </p:sp>
      <p:sp>
        <p:nvSpPr>
          <p:cNvPr id="34820" name="3 CuadroTexto"/>
          <p:cNvSpPr txBox="1">
            <a:spLocks noChangeArrowheads="1"/>
          </p:cNvSpPr>
          <p:nvPr/>
        </p:nvSpPr>
        <p:spPr bwMode="auto">
          <a:xfrm>
            <a:off x="1547813" y="5157788"/>
            <a:ext cx="56880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s-AR" sz="1800" dirty="0" smtClean="0"/>
              <a:t>adelahutin@gmail.com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8572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355</Words>
  <Application>Microsoft Office PowerPoint</Application>
  <PresentationFormat>Presentación en pantalla (4:3)</PresentationFormat>
  <Paragraphs>109</Paragraphs>
  <Slides>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ClipArt</vt:lpstr>
      <vt:lpstr>   UCA  </vt:lpstr>
      <vt:lpstr>Presentación de PowerPoint</vt:lpstr>
      <vt:lpstr> </vt:lpstr>
      <vt:lpstr>OBJETIVOS DE LA ASIGNATURA  GENERALES: </vt:lpstr>
      <vt:lpstr>Específicos</vt:lpstr>
      <vt:lpstr> Contenidos mínimos</vt:lpstr>
      <vt:lpstr>Bibliografía de Termodinámica y Máquinas Térmicas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</dc:creator>
  <cp:lastModifiedBy>juan</cp:lastModifiedBy>
  <cp:revision>19</cp:revision>
  <dcterms:created xsi:type="dcterms:W3CDTF">2015-03-03T15:14:46Z</dcterms:created>
  <dcterms:modified xsi:type="dcterms:W3CDTF">2015-03-10T00:23:17Z</dcterms:modified>
</cp:coreProperties>
</file>