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433" r:id="rId2"/>
    <p:sldId id="432" r:id="rId3"/>
    <p:sldId id="434" r:id="rId4"/>
    <p:sldId id="43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3" autoAdjust="0"/>
    <p:restoredTop sz="93706" autoAdjust="0"/>
  </p:normalViewPr>
  <p:slideViewPr>
    <p:cSldViewPr showGuides="1">
      <p:cViewPr varScale="1">
        <p:scale>
          <a:sx n="66" d="100"/>
          <a:sy n="66" d="100"/>
        </p:scale>
        <p:origin x="-1668" y="-108"/>
      </p:cViewPr>
      <p:guideLst>
        <p:guide orient="horz" pos="799"/>
        <p:guide pos="52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5FDAC-4622-4FAB-9102-E03A7C2262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00153-FA87-4E76-81C0-472DB64988B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0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2D3D-12F5-4CE8-985F-D00BC65223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5 Marcador de número de diapositiva"/>
          <p:cNvSpPr txBox="1">
            <a:spLocks/>
          </p:cNvSpPr>
          <p:nvPr userDrawn="1"/>
        </p:nvSpPr>
        <p:spPr>
          <a:xfrm>
            <a:off x="5436096" y="6525344"/>
            <a:ext cx="3707904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Evaluación</a:t>
            </a:r>
            <a:r>
              <a:rPr lang="en-US" dirty="0" smtClean="0"/>
              <a:t> de </a:t>
            </a:r>
            <a:r>
              <a:rPr lang="en-US" dirty="0" err="1" smtClean="0"/>
              <a:t>proyectos</a:t>
            </a:r>
            <a:r>
              <a:rPr lang="en-US" dirty="0" smtClean="0"/>
              <a:t>  - Fernandez Niello ©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19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2D3D-12F5-4CE8-985F-D00BC65223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436096" y="6453336"/>
            <a:ext cx="3707904" cy="404664"/>
          </a:xfrm>
          <a:prstGeom prst="rect">
            <a:avLst/>
          </a:prstGeom>
        </p:spPr>
        <p:txBody>
          <a:bodyPr/>
          <a:lstStyle/>
          <a:p>
            <a:fld id="{626EFE0D-D030-4C6E-BECB-052AD08D2A5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378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2D3D-12F5-4CE8-985F-D00BC65223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436096" y="6453336"/>
            <a:ext cx="3707904" cy="404664"/>
          </a:xfrm>
          <a:prstGeom prst="rect">
            <a:avLst/>
          </a:prstGeom>
        </p:spPr>
        <p:txBody>
          <a:bodyPr/>
          <a:lstStyle/>
          <a:p>
            <a:fld id="{626EFE0D-D030-4C6E-BECB-052AD08D2A5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7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2D3D-12F5-4CE8-985F-D00BC65223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5 Marcador de número de diapositiva"/>
          <p:cNvSpPr txBox="1">
            <a:spLocks/>
          </p:cNvSpPr>
          <p:nvPr userDrawn="1"/>
        </p:nvSpPr>
        <p:spPr>
          <a:xfrm>
            <a:off x="5436096" y="6525344"/>
            <a:ext cx="3707904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Evaluación</a:t>
            </a:r>
            <a:r>
              <a:rPr lang="en-US" dirty="0" smtClean="0"/>
              <a:t> de </a:t>
            </a:r>
            <a:r>
              <a:rPr lang="en-US" dirty="0" err="1" smtClean="0"/>
              <a:t>proyectos</a:t>
            </a:r>
            <a:r>
              <a:rPr lang="en-US" dirty="0" smtClean="0"/>
              <a:t>  - Fernandez Niello ©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30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2D3D-12F5-4CE8-985F-D00BC65223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436096" y="6453336"/>
            <a:ext cx="3707904" cy="404664"/>
          </a:xfrm>
          <a:prstGeom prst="rect">
            <a:avLst/>
          </a:prstGeom>
        </p:spPr>
        <p:txBody>
          <a:bodyPr/>
          <a:lstStyle/>
          <a:p>
            <a:fld id="{626EFE0D-D030-4C6E-BECB-052AD08D2A5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28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2D3D-12F5-4CE8-985F-D00BC65223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436096" y="6453336"/>
            <a:ext cx="3707904" cy="404664"/>
          </a:xfrm>
          <a:prstGeom prst="rect">
            <a:avLst/>
          </a:prstGeom>
        </p:spPr>
        <p:txBody>
          <a:bodyPr/>
          <a:lstStyle/>
          <a:p>
            <a:fld id="{626EFE0D-D030-4C6E-BECB-052AD08D2A5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13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2D3D-12F5-4CE8-985F-D00BC65223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436096" y="6453336"/>
            <a:ext cx="3707904" cy="404664"/>
          </a:xfrm>
          <a:prstGeom prst="rect">
            <a:avLst/>
          </a:prstGeom>
        </p:spPr>
        <p:txBody>
          <a:bodyPr/>
          <a:lstStyle/>
          <a:p>
            <a:fld id="{626EFE0D-D030-4C6E-BECB-052AD08D2A5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54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2D3D-12F5-4CE8-985F-D00BC65223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436096" y="6453336"/>
            <a:ext cx="3707904" cy="404664"/>
          </a:xfrm>
          <a:prstGeom prst="rect">
            <a:avLst/>
          </a:prstGeom>
        </p:spPr>
        <p:txBody>
          <a:bodyPr/>
          <a:lstStyle/>
          <a:p>
            <a:fld id="{626EFE0D-D030-4C6E-BECB-052AD08D2A5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95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2D3D-12F5-4CE8-985F-D00BC65223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436096" y="6453336"/>
            <a:ext cx="3707904" cy="404664"/>
          </a:xfrm>
          <a:prstGeom prst="rect">
            <a:avLst/>
          </a:prstGeom>
        </p:spPr>
        <p:txBody>
          <a:bodyPr/>
          <a:lstStyle/>
          <a:p>
            <a:fld id="{626EFE0D-D030-4C6E-BECB-052AD08D2A5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13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2D3D-12F5-4CE8-985F-D00BC65223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436096" y="6453336"/>
            <a:ext cx="3707904" cy="404664"/>
          </a:xfrm>
          <a:prstGeom prst="rect">
            <a:avLst/>
          </a:prstGeom>
        </p:spPr>
        <p:txBody>
          <a:bodyPr/>
          <a:lstStyle/>
          <a:p>
            <a:fld id="{626EFE0D-D030-4C6E-BECB-052AD08D2A5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9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2D3D-12F5-4CE8-985F-D00BC652236F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436096" y="6453336"/>
            <a:ext cx="3707904" cy="404664"/>
          </a:xfrm>
          <a:prstGeom prst="rect">
            <a:avLst/>
          </a:prstGeom>
        </p:spPr>
        <p:txBody>
          <a:bodyPr/>
          <a:lstStyle/>
          <a:p>
            <a:fld id="{626EFE0D-D030-4C6E-BECB-052AD08D2A5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6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Rectángulo"/>
          <p:cNvSpPr/>
          <p:nvPr userDrawn="1"/>
        </p:nvSpPr>
        <p:spPr>
          <a:xfrm>
            <a:off x="0" y="0"/>
            <a:ext cx="395536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utoShape 2" descr="data:image/jpeg;base64,/9j/4AAQSkZJRgABAQAAAQABAAD/2wCEAAkGBxANDw4PDRAQDQ0NEA8PDA0ODRANDg8NFRUXFhQRFRUYHSggGholGxUUIT0hJSkrMDMuFx8zODQtNygtLi4BCgoKDg0OFw8PFywcHBwvLyw3LC4sLCwsLS0tNzcsLCwvMSwsLCssLCwsLCwsLDMwLCssLCssLyssLC8sLCssLv/AABEIANUA7QMBEQACEQEDEQH/xAAcAAEAAgIDAQAAAAAAAAAAAAAAAQUGBwIDBAj/xABIEAABAwICAgoQBAUEAwEAAAAAAQIDBBIFERMhBgcxMkNRgrGywhUXM0FTVGFxcnORk5Sh0dMidIGiIyQ0UmIWQpLBJUSEFP/EABsBAQEAAwEBAQAAAAAAAAAAAAABAgQFBgMH/8QAMBEBAAIBAgMFBwQDAQAAAAAAAAERAgMSBAUxITJRcYETIzNBcpHBIjSx0UJh8CT/2gAMAwEAAhEDEQA/ANV9kJ/Dz+/k+pVOyE/h5/fyfUB2Qn8PP7+T6gOyE/h5/fyfUB2Qn8PP7+T6gOyE/h5/fyfUB2Qn8PP7+T6gc24tVImSVVUiJuIlVMidID0R7JK9u9rqxMssv5ydU1eRXAe6HZ3i0e8xCpRE7zntk6SKBbUO2zjMO+qY6hE709NEqe2NGr8wMkw/b0qG5JU0MUqd90M7onee1yOT5hGZYNtv4VU5JK+SieveqY8mIvpszaiedUIM6o6uOdiSQSMmjdvZI3o9i+ZUA7gAFNjuyqgw5P5yqihd3o1ddK7zRtzcu6neAwLFtvCkjzSjpp6pe8+RW00fzzd+1AMUxDbsxGTuENLTJxq187k/VVRPkVWP1W2XjUu7XvYnFFDTxonsZn8wK6fZjicm/r6tfNO5nRyA8cmOVrt9WVjsty6snXrAdT8TqHa3VFQ5eN1TK7ncBx7IT+Hn9/J9QHZCfw8/v5PqA7IT+Hn9/J9QHZCfw8/v5PqA7IT+Hn9/J9QHZCfw8/v5PqBZ4JXTLpM5pl3m7NIv93lApAAAAAAAAAAAAAAAPfguN1WHyJLRTyU789djvwP8j2L+FyedAN07CtuGCoY6PFrKSeJivSZuaQzo1NaIm61/+OvPvcREYbsz226ytc+KgV1DSa0RzVyqpE41cm88zdflA1y5yuVXOVXOdrc5yq5zl41VdalUAAAAAAAAAAAAABZ4JwnI6wFYAAAAAAAAAAAAAAAAAAAAAAAAAAAAAAAAAFngfCcjrAVgAAAAAAAAAAAAAAAAAAAAAAAAAAAAAAAAAWeB8JyOsBWAAAAAAtXiX2CkuC1eJfYKLhxvTjT2oS4ZbZ8C9ONPaLgqfBOZUpIAAAAAAAAABAC5ONPaS1qUXpxp7UFwbZ8EtXPc1+bWVJiuqbV4l9gpLgyBYFAAACzwThOR1gKwAAAAc6ffs9NnOhlh3oYancy8pbTVT1DwJmFMwji6Nq7qIvnRFMajwZRlMdJdT6KJ2+ijXkNMZ0sJ64x9n0jX1Y6Zz95eWXAqV+7AxM++3Ni+1uR8suE0Z64w++HMeJx6ak+vb/LxTbE6Z280kfmfd0sz45cv0p6XDaw5zxEd6p9K/hWVWxCRM1ila/ia9qsX260NbPluUd3K29pc7057NTCY8u3+lHW4fNT92jcxO85dbV8ypqNHU0c9PvxTq6PE6Wt8PKJ/n7PMfN9xPmu4nlAtaLY7Uza7NE1f90i2/LdNrT4LVz+VR/tz9bmnD6XZu3T/AK/6lzTbDmp3WZXeSNqNT2rmbmHLY/yy+zm6nPMp+HhXnN/0sItjNI3g1ev+cj1+SLkbGPA6MfK/WWlnzbisv8q8oh648Kp2b2GNOQh9Y4fSjpjDXy4ziMuupP3ehtOxNxjE8zGofSMMY+UPjOrnPXKfvLsRETc1ebUZMJ7eqcyhmEUOzT+lT1rOZxocx+F6uvyX9xP0z+GDnEeqAAACzwPhOR1gKwAAAAc6ffs9NnOhlh3oYancy8pbTU9Q8CEUAAAAAABxe1HIqORHIupUVM0VBMRMVK4zMTcTUsXxrYvmqPpUyuciPjVfwpmu+TiROI5fEcBc3pfZ3uC5vUbdf5fP8LjCcFipUTJL5P8AdK5M1z8nEhuaHC4aUdnbPi5vF8fq8RPbNY+H9+KyNhpAAAAAAAAFBs0/pk9azmcaPMfherrcl/cT9M/hhBxHqgAAAs8D4TkdYCsAAAAHOn37PTZzoZY96GGp3MvKW1FPTvAxKAqQAQCgAAAAAsAgCQAAAAAAAKDZr/Sp61nM40eY/C9XW5L+4n6Z/DBziPVAAABZ4HwnI6wFYAAAAOdPv2emznQyw70MNTuZeUtqqh6h+fQAsC2AsIWAsKWAsBYQsBYCwpYCwFgLAWAsBag2a/0qetZzONDmPwfV1+SfuZ+mfwwY4j1gAAAWeCcJyOsBWAAAADnT7+P02c6GWHehhqdzLylthWnqH58jIBkBGQDIInIKZAMgGQDIBkAyAjIInIKZAMgIyCJyCmQGP7N0/lW+uZzONDmPwvV2OSfuZ+mfwwU4j1gAAAWeB8JyOsBWAAAADspu6R+mznQuPehhqdzLylt1zD09vA042iyi0WUWi0otC0Wi0otC0WgotFlFosotFlFosotBRaLKLRaUWi1otFlFoKTaLKY7s6T+Vb65nM40eYfC9XW5LH/pn6Z/DATivVgAABZ4HwnI6wFYAAAAOym7pH6bOkhce9DDPu5eUtyKw9Jbw+1xsLabTRi02lgtdslhLNpYLNpYWzaaMWbRGEs2psFm1Fgs2psFm1Fgs2lhbNpYLTaWCzaWC12lgs2yWEspjmz5uVI310fRcaXHz7r1dXk8VxE+U/hrw4704AAAWeCcJyOsBWAAAADspe6R+sZ0kLj1hjn3Z8pbuWM9Dbx2xGjJZsNGLNhoxZsNGLNiNGWzYnRks2GjLZsRoxZsToxZsNGSzYaMWbEaMtmxOjFmxGjFpsNGLXYnRks2GjFmw0Ys2MX2xWZUbfXx9F5qcbPu/V0uVY1rz5T+GtjkvQgAABZ4HwnI6wFYAAAAO2k7pF6yPpIXHrDHLuz5N7LGd23lthoyWuw0RdybDRktdqNGW02J0Q3GxGjG42GiG42J0YtdhoxuTYaMlmxGjLZsNENxsToyWbDRls2GjJa7EaMtpsToyWuw0Ys2sU2y2ZULfzEfReavGT7v1b/LorV9JavOY7YAAAWeB8JyOsBWAAAADto+6xesj6SFx6wxy6S+gHM1nZt5ykWCzaWCyiwWUWCyiwWUWCyiwWtFgsosFlFgsosFpRYLKLBZRYLKLBZRYLWiwWlJsJa7WIbaLcqBv5iLovNbip/R6t3gI976NUnPdcAAALPBOE5HWArAAAAB20XdYvWx9JCx1hMukvolzDq24NONgsosFpRYLWk2CykWCyiwWUWC0osFrSbBZRYLKRYLKLRaUWCyk2C1pFospNgspFgtKLBa0w7bVblh7fzMXRea/E9xt8HHvPRqQ0XUAAACzwPhOR1gKwAAAAd1F3WH1sfSQsdYSekvo9WHTtxKLBZRYLKLCWUWFsosFlFgsosFlFgsosFlIsFlJsFlFhLKLC2UWEsosLZRYLKRYLKTYLKYVttNyw9n5mLoyHw4if0NrhI956NPmk6QAAAWeB8JyOsBWAAAADuoe7Q+ti6aFjqk9JfS7mazoW5FIsFlFgsosFlFgsosFlFgsosFlFgsosFlFgsosFlFgsosFlFgsosFlFgsosFlFgsphG2+3LDmfmoujIfHXn9LY4WP1+jTRqOgAAAFngfCcjrAVgAAAA7qHu0PrYumgjqk9JfTzm61N63LpFoKLQUWgotBRaCiwFFgKLQUWAotBRYCi0FFoKLQUWgotBRaCi0FMG240/8AGs/NQ9CQ+Wt3X34fvtKms3gAAAs8E4TkdYCsAAAAHbRuRssTlXJrZI3OXiRHIqqISej6CXZ1hXj0P7/obXtMfFo+xz8Ef66wrx6H9/0HtMfE9ln4Jbs3wpf/AHqdPO5W86D2mPieyz8HfHstw1+9rqRfJ/8AojRfZmN8eKezy8HvgxSmk7nUQv8ARmYv/Zd0JtmPk9jW5pmmtF3FTWhbSk2CyiwWUWCyiwWUWCyiwWUWCyiwWU65pGR90e1npuRvOLKV8+P0UfdKumZ6VRGn/ZN0eLKMMvB5HbMsLTdr6X9J2u5ib8fE9ll4On/XOFePQ/v+g9pj4r7HPwP9dYV49D+/6D2mPieyz8GIbaOyWirKBsVLUxzypURPVjLs7Ea9FXWnlT2mGplEx2Pro4ZY5XMNUnwbQAAAWeB8JyOsBWAAAAAAAAAIAi1OJPYB309XLEucUssS8cUr419rVQWkxE9V9QbPMUp8rKuR6J/tmayZP3Jn8zKM8oYzp4z8mV4TtwzNyStpmSp3307lid/wdmnzQzjV8XznQj5Sz/Y/s1oMRybBOjJl3Keb+FKvmRdTv0VTOM4l8ctPLFkORmwddROyFjpJXtijYmbnvcjGNTjVV1ISyItguN7a1DTqraZslc/+6PKOBF9N2tf0RTCdSH2x0Znr2MJxPbWxGZVSFIaRnEyPSyf8n6vkYTqS+kaOMde1jVdsmr6ju1ZUPRd1EmdG1U4lRmSKYTlM/N9IwxjpCqf+LffiVd1Xa+cjJCIibiASAAAAAAAAAs8D4TkdYCsAAAAAAAAAAAAAAAc6a0XvovGBn2xDbOnomLDWI+thaxdA67+Ox6b1quVfxM8+tPLuGeOcx1fHPSienYxjZHslqsTkvqpFVqL/AA4GKrYI0/xb318q6zGcpnq+mOMY9FQRkAAAAAAAAAAAAAAs8E4TkdYCsAAAAAAAAAAAAAAAAAAAAAAAAAAAAAAAAACzwPhOR1gKwAAAAAAAAAAAAAAAAAAAAAAAAAAAAAAAAALPA+E5HWAve1bjfiDvi6L7pEO1bjfiDvi6L7oDtW434g74ui+6A7VuN+IO+LovugO1bjfiDvi6L7oDtW434g74ui+6A7VuN+IO+LovugdbtrTGkXLsfJq4p6VU9qSAdMm17jDd3Dp93L8KxP5nFV5J9h+Jx7+gq2//ADvdzZgVVVSSw93ilh9dE+LpIgHna5F3FRfMuYHIAAAAAAHG9M8s0zXUiZ68wLGmwOsm7lSVT0XcVtNKrV/XLICxj2DYs7e4dVL540bzqgHpZtcYy7cw+b9ZKdvO8I7WbWGNu3KB/wCtTSN55CDl2rcb8Qd8XRfdAdq3G/EHfF0X3QHatxvxB3xdF90B2rcb8Qd8XRfdAdq3G/EHfF0X3QHatxvxB3xdF90D34Vta4zHffQuS63L+ao13M+KXylH0cQAAAAAAAAAACHNRdSpmnEusCnxHYph9UipUUVNJnuqsDEd7UTMDEMX2mMMmzWmWeieu5ZKs0efoyZr7FQDXGybalxKhRZIUbiELdaup2q2ZG8axLrXkq4qsBcioqoqKitVUcipkqOTUqKneUCwwTBKrEJNFRQPqH6rrE/AxF773LqannUDaGAbR8jkR2I1SR8cFK25fMsjtXsb+oRnWF7VuD025SJO7++pe+dc+O1VtT9EQgymjw2CnTKCGKFNz+FEyPmQD1AAAAAAAAAAAAAAAAAAAAAAAAAAAAAa+2yNr+kxFYahM6WpdPBFNNExucsUj2sW9NxXIi6nd7yoBmOB4NT4fAynpImwxMTcan4nO77nLuucvGoFgAAAAAAAAAAAAAAAA//Z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3" name="Picture 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3683" y="116632"/>
            <a:ext cx="560851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5 Marcador de número de diapositiva"/>
          <p:cNvSpPr txBox="1">
            <a:spLocks/>
          </p:cNvSpPr>
          <p:nvPr userDrawn="1"/>
        </p:nvSpPr>
        <p:spPr>
          <a:xfrm>
            <a:off x="5436096" y="6525344"/>
            <a:ext cx="3707904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Evaluación</a:t>
            </a:r>
            <a:r>
              <a:rPr lang="en-US" dirty="0" smtClean="0"/>
              <a:t> de </a:t>
            </a:r>
            <a:r>
              <a:rPr lang="en-US" dirty="0" err="1" smtClean="0"/>
              <a:t>proyectos</a:t>
            </a:r>
            <a:r>
              <a:rPr lang="en-US" dirty="0" smtClean="0"/>
              <a:t>  - Fernandez Niello © 2015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65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611188" y="214290"/>
            <a:ext cx="8506344" cy="755450"/>
          </a:xfrm>
        </p:spPr>
        <p:txBody>
          <a:bodyPr>
            <a:noAutofit/>
          </a:bodyPr>
          <a:lstStyle/>
          <a:p>
            <a:pPr algn="l"/>
            <a:r>
              <a:rPr lang="es-AR" sz="3600" b="1" i="1" dirty="0" smtClean="0">
                <a:solidFill>
                  <a:schemeClr val="tx2">
                    <a:lumMod val="50000"/>
                  </a:schemeClr>
                </a:solidFill>
              </a:rPr>
              <a:t>Análisis y Evaluación de Proyectos de Inversión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892168" y="1447238"/>
            <a:ext cx="8037517" cy="51964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AR" sz="2400" b="1" i="1" dirty="0" smtClean="0">
                <a:solidFill>
                  <a:schemeClr val="tx2">
                    <a:lumMod val="75000"/>
                  </a:schemeClr>
                </a:solidFill>
              </a:rPr>
              <a:t>Objetivo principal</a:t>
            </a:r>
          </a:p>
          <a:p>
            <a:pPr>
              <a:buNone/>
            </a:pPr>
            <a:endParaRPr lang="es-AR" sz="2000" dirty="0" smtClean="0"/>
          </a:p>
          <a:p>
            <a:pPr marL="630238" indent="-269875"/>
            <a:r>
              <a:rPr lang="es-AR" sz="1600" dirty="0" smtClean="0">
                <a:solidFill>
                  <a:schemeClr val="tx2">
                    <a:lumMod val="75000"/>
                  </a:schemeClr>
                </a:solidFill>
              </a:rPr>
              <a:t>Brindar a los alumnos aquellos conocimientos teóricos y  herramientas para procesar  la información necesaria para  la evaluación de todo tipo de proyectos, haciendo énfasis en proyectos energéticos.</a:t>
            </a:r>
            <a:endParaRPr lang="es-AR" sz="16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es-AR" sz="2000" dirty="0" smtClean="0"/>
          </a:p>
          <a:p>
            <a:pPr>
              <a:buNone/>
            </a:pPr>
            <a:r>
              <a:rPr lang="es-AR" sz="2400" b="1" i="1" dirty="0">
                <a:solidFill>
                  <a:schemeClr val="tx2">
                    <a:lumMod val="75000"/>
                  </a:schemeClr>
                </a:solidFill>
              </a:rPr>
              <a:t>Principales temas a tratar</a:t>
            </a:r>
          </a:p>
          <a:p>
            <a:pPr>
              <a:buNone/>
            </a:pPr>
            <a:endParaRPr lang="es-AR" sz="2000" dirty="0" smtClean="0"/>
          </a:p>
          <a:p>
            <a:pPr marL="628650"/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Ciclo del proyecto</a:t>
            </a:r>
          </a:p>
          <a:p>
            <a:pPr marL="628650"/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Análisis de mercado</a:t>
            </a:r>
          </a:p>
          <a:p>
            <a:pPr marL="628650"/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Aspectos técnicos</a:t>
            </a:r>
          </a:p>
          <a:p>
            <a:pPr marL="628650"/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Estados financieros básicos</a:t>
            </a:r>
          </a:p>
          <a:p>
            <a:pPr marL="628650"/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Metodología de la evaluación financiera de proyectos</a:t>
            </a:r>
          </a:p>
          <a:p>
            <a:pPr marL="628650"/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Criterios de evaluación financiera de proyectos</a:t>
            </a:r>
          </a:p>
          <a:p>
            <a:pPr marL="628650"/>
            <a:r>
              <a:rPr lang="es-AR" sz="1800" dirty="0" smtClean="0">
                <a:solidFill>
                  <a:schemeClr val="tx2">
                    <a:lumMod val="75000"/>
                  </a:schemeClr>
                </a:solidFill>
              </a:rPr>
              <a:t>Evaluación social de proyectos</a:t>
            </a:r>
          </a:p>
          <a:p>
            <a:pPr>
              <a:buNone/>
            </a:pPr>
            <a:endParaRPr lang="es-AR" sz="2000" dirty="0" smtClean="0"/>
          </a:p>
        </p:txBody>
      </p:sp>
      <p:sp>
        <p:nvSpPr>
          <p:cNvPr id="6" name="5 Redondear rectángulo de esquina diagonal"/>
          <p:cNvSpPr/>
          <p:nvPr/>
        </p:nvSpPr>
        <p:spPr>
          <a:xfrm>
            <a:off x="1043608" y="2000240"/>
            <a:ext cx="7992888" cy="1143008"/>
          </a:xfrm>
          <a:prstGeom prst="round2DiagRect">
            <a:avLst/>
          </a:prstGeom>
          <a:solidFill>
            <a:schemeClr val="accent1"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1452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611188" y="214290"/>
            <a:ext cx="8506344" cy="755450"/>
          </a:xfrm>
        </p:spPr>
        <p:txBody>
          <a:bodyPr>
            <a:noAutofit/>
          </a:bodyPr>
          <a:lstStyle/>
          <a:p>
            <a:pPr algn="l"/>
            <a:r>
              <a:rPr lang="es-AR" sz="3600" b="1" i="1" dirty="0" smtClean="0">
                <a:solidFill>
                  <a:schemeClr val="tx2">
                    <a:lumMod val="50000"/>
                  </a:schemeClr>
                </a:solidFill>
              </a:rPr>
              <a:t>Análisis y Evaluación de Proyectos de Inversión</a:t>
            </a:r>
          </a:p>
        </p:txBody>
      </p:sp>
      <p:sp>
        <p:nvSpPr>
          <p:cNvPr id="9" name="8 Redondear rectángulo de esquina diagonal"/>
          <p:cNvSpPr/>
          <p:nvPr/>
        </p:nvSpPr>
        <p:spPr>
          <a:xfrm>
            <a:off x="757424" y="3357562"/>
            <a:ext cx="8358246" cy="1928826"/>
          </a:xfrm>
          <a:prstGeom prst="round2DiagRect">
            <a:avLst/>
          </a:prstGeom>
          <a:solidFill>
            <a:schemeClr val="bg2">
              <a:lumMod val="7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Rectángulo"/>
          <p:cNvSpPr/>
          <p:nvPr/>
        </p:nvSpPr>
        <p:spPr>
          <a:xfrm>
            <a:off x="828862" y="1571612"/>
            <a:ext cx="8215370" cy="3474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s-AR" sz="2400" b="1" i="1" dirty="0">
                <a:solidFill>
                  <a:schemeClr val="tx2">
                    <a:lumMod val="75000"/>
                  </a:schemeClr>
                </a:solidFill>
              </a:rPr>
              <a:t>Modalidad de la cursada</a:t>
            </a:r>
          </a:p>
          <a:p>
            <a:pPr>
              <a:buNone/>
            </a:pPr>
            <a:endParaRPr lang="es-AR" sz="2000" b="1" dirty="0"/>
          </a:p>
          <a:p>
            <a:pPr marL="630238" indent="-269875">
              <a:buFont typeface="Arial" pitchFamily="34" charset="0"/>
              <a:buChar char="•"/>
            </a:pPr>
            <a:r>
              <a:rPr lang="es-AR" sz="1600" dirty="0" smtClean="0">
                <a:solidFill>
                  <a:schemeClr val="tx2">
                    <a:lumMod val="75000"/>
                  </a:schemeClr>
                </a:solidFill>
              </a:rPr>
              <a:t>Clases teórico-prácticas</a:t>
            </a:r>
          </a:p>
          <a:p>
            <a:pPr>
              <a:buNone/>
            </a:pPr>
            <a:endParaRPr lang="es-AR" sz="2000" dirty="0" smtClean="0"/>
          </a:p>
          <a:p>
            <a:pPr marL="342900" indent="-342900">
              <a:spcBef>
                <a:spcPct val="20000"/>
              </a:spcBef>
            </a:pPr>
            <a:r>
              <a:rPr lang="es-AR" sz="2400" b="1" i="1" dirty="0">
                <a:solidFill>
                  <a:schemeClr val="tx2">
                    <a:lumMod val="75000"/>
                  </a:schemeClr>
                </a:solidFill>
              </a:rPr>
              <a:t>¿Qué se pretende que los alumnos se lleven del curso?</a:t>
            </a:r>
          </a:p>
          <a:p>
            <a:pPr marL="630238" lvl="1" indent="-269875">
              <a:buFont typeface="Arial" pitchFamily="34" charset="0"/>
              <a:buChar char="•"/>
            </a:pPr>
            <a:endParaRPr lang="es-AR" sz="1600" dirty="0" smtClean="0"/>
          </a:p>
          <a:p>
            <a:pPr marL="630238" lvl="1" indent="-269875">
              <a:spcBef>
                <a:spcPts val="600"/>
              </a:spcBef>
              <a:buFont typeface="Arial" pitchFamily="34" charset="0"/>
              <a:buChar char="•"/>
            </a:pPr>
            <a:r>
              <a:rPr lang="es-AR" sz="1600" dirty="0" smtClean="0">
                <a:solidFill>
                  <a:schemeClr val="tx2">
                    <a:lumMod val="75000"/>
                  </a:schemeClr>
                </a:solidFill>
              </a:rPr>
              <a:t>Ser capaz de  preparar y procesar la información para la evaluación de todo tipo de proyectos de inversión.</a:t>
            </a:r>
          </a:p>
          <a:p>
            <a:pPr marL="630238" lvl="1" indent="-269875">
              <a:spcBef>
                <a:spcPts val="600"/>
              </a:spcBef>
              <a:buFont typeface="Arial" pitchFamily="34" charset="0"/>
              <a:buChar char="•"/>
            </a:pPr>
            <a:r>
              <a:rPr lang="es-AR" sz="1600" dirty="0" smtClean="0">
                <a:solidFill>
                  <a:schemeClr val="tx2">
                    <a:lumMod val="75000"/>
                  </a:schemeClr>
                </a:solidFill>
              </a:rPr>
              <a:t>Determinar y justificar el monto y momento de la inversión.</a:t>
            </a:r>
          </a:p>
          <a:p>
            <a:pPr marL="630238" lvl="1" indent="-269875">
              <a:spcBef>
                <a:spcPts val="600"/>
              </a:spcBef>
              <a:buFont typeface="Arial" pitchFamily="34" charset="0"/>
              <a:buChar char="•"/>
            </a:pPr>
            <a:r>
              <a:rPr lang="es-AR" sz="1600" dirty="0" smtClean="0">
                <a:solidFill>
                  <a:schemeClr val="tx2">
                    <a:lumMod val="75000"/>
                  </a:schemeClr>
                </a:solidFill>
              </a:rPr>
              <a:t>Disponer de  los conocimientos necesarios para poder comunicar a los inversores los resultados obtenidos de la evaluación de cada proyecto.</a:t>
            </a:r>
            <a:endParaRPr lang="es-AR" sz="2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781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611188" y="214290"/>
            <a:ext cx="8506344" cy="755450"/>
          </a:xfrm>
        </p:spPr>
        <p:txBody>
          <a:bodyPr>
            <a:noAutofit/>
          </a:bodyPr>
          <a:lstStyle/>
          <a:p>
            <a:pPr algn="l"/>
            <a:r>
              <a:rPr lang="es-AR" sz="3600" b="1" i="1" dirty="0" smtClean="0">
                <a:solidFill>
                  <a:schemeClr val="tx2">
                    <a:lumMod val="50000"/>
                  </a:schemeClr>
                </a:solidFill>
              </a:rPr>
              <a:t>Cronograma Tentativo</a:t>
            </a:r>
            <a:endParaRPr lang="es-AR" sz="3600" b="1" i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7216279" cy="4951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245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611188" y="214290"/>
            <a:ext cx="8506344" cy="755450"/>
          </a:xfrm>
        </p:spPr>
        <p:txBody>
          <a:bodyPr>
            <a:noAutofit/>
          </a:bodyPr>
          <a:lstStyle/>
          <a:p>
            <a:pPr algn="l"/>
            <a:r>
              <a:rPr lang="es-AR" sz="3600" b="1" i="1" dirty="0" smtClean="0">
                <a:solidFill>
                  <a:schemeClr val="tx2">
                    <a:lumMod val="50000"/>
                  </a:schemeClr>
                </a:solidFill>
              </a:rPr>
              <a:t>Cronograma Tentativo</a:t>
            </a:r>
            <a:endParaRPr lang="es-AR" sz="3600" b="1" i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65" y="1052736"/>
            <a:ext cx="6943725" cy="553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59248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150</Words>
  <Application>Microsoft Office PowerPoint</Application>
  <PresentationFormat>Presentación en pantalla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Análisis y Evaluación de Proyectos de Inversión</vt:lpstr>
      <vt:lpstr>Análisis y Evaluación de Proyectos de Inversión</vt:lpstr>
      <vt:lpstr>Cronograma Tentativo</vt:lpstr>
      <vt:lpstr>Cronograma Tentativo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Constanza</dc:creator>
  <cp:lastModifiedBy>Cofe</cp:lastModifiedBy>
  <cp:revision>131</cp:revision>
  <dcterms:created xsi:type="dcterms:W3CDTF">2014-12-15T19:44:26Z</dcterms:created>
  <dcterms:modified xsi:type="dcterms:W3CDTF">2015-03-07T13:29:09Z</dcterms:modified>
</cp:coreProperties>
</file>