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8" r:id="rId6"/>
  </p:sldIdLst>
  <p:sldSz cx="9144000" cy="6858000" type="screen4x3"/>
  <p:notesSz cx="6761163" cy="99425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2632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6333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9577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r>
              <a:rPr lang="es-ES" noProof="0" smtClean="0"/>
              <a:t>Haga clic en el icono para agregar un gráfico</a:t>
            </a:r>
            <a:endParaRPr lang="es-AR" noProof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4358122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1228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81154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88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34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514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93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4053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6756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 smtClean="0"/>
              <a:t>Haga clic para modificar el estilo de texto del patrón</a:t>
            </a:r>
          </a:p>
          <a:p>
            <a:pPr lvl="1"/>
            <a:r>
              <a:rPr lang="es-ES" altLang="es-AR" smtClean="0"/>
              <a:t>Segundo nivel</a:t>
            </a:r>
          </a:p>
          <a:p>
            <a:pPr lvl="2"/>
            <a:r>
              <a:rPr lang="es-ES" altLang="es-AR" smtClean="0"/>
              <a:t>Tercer nivel</a:t>
            </a:r>
          </a:p>
          <a:p>
            <a:pPr lvl="3"/>
            <a:r>
              <a:rPr lang="es-ES" altLang="es-AR" smtClean="0"/>
              <a:t>Cuarto nivel</a:t>
            </a:r>
          </a:p>
          <a:p>
            <a:pPr lvl="4"/>
            <a:r>
              <a:rPr lang="es-ES" altLang="es-AR" smtClean="0"/>
              <a:t>Quinto nivel</a:t>
            </a:r>
            <a:endParaRPr lang="en-US" altLang="es-AR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fld id="{1C82A6C0-9752-421B-9EA6-5A42553F824D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fld id="{8FCC5EAA-D9D4-43A8-8059-175A667F8BE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182563" indent="-1825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Política y gestión de la energía</a:t>
            </a:r>
            <a:endParaRPr lang="es-E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/>
              <a:t>OBJETIVOS DE LA MATERIA</a:t>
            </a:r>
          </a:p>
          <a:p>
            <a:r>
              <a:rPr lang="es-AR" dirty="0" smtClean="0"/>
              <a:t>TEMAS A TRATAR </a:t>
            </a:r>
          </a:p>
          <a:p>
            <a:r>
              <a:rPr lang="es-AR" dirty="0" smtClean="0"/>
              <a:t>PUNTOS DESTACADOS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0751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OBJETIVO DEL CURSO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0535" y="1600200"/>
            <a:ext cx="8962931" cy="4876800"/>
          </a:xfrm>
        </p:spPr>
        <p:txBody>
          <a:bodyPr/>
          <a:lstStyle/>
          <a:p>
            <a:pPr marL="0" indent="0" algn="just">
              <a:buNone/>
            </a:pPr>
            <a:r>
              <a:rPr lang="es-AR" sz="2000" dirty="0"/>
              <a:t>El objetivo de este curso es presentar las distintas dimensiones, nacionales e internacionales, de la formulación de políticas que, en conjunto, constituyen una política energética. Estas dimensiones incluyen contribuir al acceso y la producción de recursos energéticos naturales; asegurar la seguridad y la fiabilidad de las fuentes de energía; promover la diversidad de los combustibles y el desarrollo de las nuevas tecnologías a la luz de la seguridad energética y objetivos de mitigación y adaptación al cambio climático; promover </a:t>
            </a:r>
            <a:r>
              <a:rPr lang="es-AR" sz="2000" dirty="0" smtClean="0"/>
              <a:t>la conservación </a:t>
            </a:r>
            <a:r>
              <a:rPr lang="es-AR" sz="2000" dirty="0"/>
              <a:t>de energía y la eficiencia energética; regulación ambiental local (calidad del aire y el agua) y global (clima). </a:t>
            </a:r>
            <a:r>
              <a:rPr lang="es-AR" sz="2000" dirty="0" smtClean="0"/>
              <a:t>Se </a:t>
            </a:r>
            <a:r>
              <a:rPr lang="es-AR" sz="2000" dirty="0"/>
              <a:t>trabajará sobre los conceptos de cadenas energéticas interrelacionadas que conforman la matriz energética, considerando las particularidades tecnológicas de cada fuente, que luego se plasman en esquemas económicos y regulatorios de las mismas. Lo mismo será respecto a los usos energéticos y las políticas que lo regulan. </a:t>
            </a:r>
            <a:endParaRPr lang="es-ES" sz="2000" dirty="0"/>
          </a:p>
          <a:p>
            <a:pPr algn="just"/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37198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CRONOGRAMA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43319700"/>
              </p:ext>
            </p:extLst>
          </p:nvPr>
        </p:nvGraphicFramePr>
        <p:xfrm>
          <a:off x="467544" y="1152558"/>
          <a:ext cx="8280920" cy="5588810"/>
        </p:xfrm>
        <a:graphic>
          <a:graphicData uri="http://schemas.openxmlformats.org/drawingml/2006/table">
            <a:tbl>
              <a:tblPr/>
              <a:tblGrid>
                <a:gridCol w="864094"/>
                <a:gridCol w="7416826"/>
              </a:tblGrid>
              <a:tr h="504058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Semana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600" b="1" dirty="0">
                          <a:effectLst/>
                        </a:rPr>
                        <a:t>Tema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09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1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effectLst/>
                        </a:rPr>
                        <a:t>Introducción. La energía y la evolución del Hombre. Energía en la sociedad actual. Determinantes del consumo energético. Recursos energéticos. Usos Energéticos. Cadenas energéticas. Balance energético. Energía y economía</a:t>
                      </a:r>
                      <a:r>
                        <a:rPr lang="es-AR" sz="1600" dirty="0" smtClean="0">
                          <a:effectLst/>
                        </a:rPr>
                        <a:t>.</a:t>
                      </a:r>
                      <a:r>
                        <a:rPr lang="es-AR" sz="1600" dirty="0">
                          <a:effectLst/>
                        </a:rPr>
                        <a:t> 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224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2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Economía de la energía. Dimensiones. Intensidad Energética. Agotamiento y rentas. Interacciones con otras políticas. Marco político de la sustentabilidad. </a:t>
                      </a:r>
                      <a:endParaRPr lang="es-AR" sz="1600" dirty="0">
                        <a:effectLst/>
                      </a:endParaRP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224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3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Petróleo 1. Características de la industria petrolera. Etapas de la industria a nivel mundial y nacional. Precio del petróleo, factores económicos y geopolíticos. Rentas: concepto. </a:t>
                      </a:r>
                      <a:endParaRPr lang="es-AR" sz="1600" dirty="0">
                        <a:effectLst/>
                      </a:endParaRP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31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4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Petróleo 2. Industria Argentina del Petróleo. YPF, desarrollo y evolución.  Marco legal. Modelo de contratos y formas de coordinación.</a:t>
                      </a:r>
                      <a:endParaRPr lang="es-AR" sz="1600" dirty="0">
                        <a:effectLst/>
                      </a:endParaRP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224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5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effectLst/>
                        </a:rPr>
                        <a:t>Gas Natural. Características: </a:t>
                      </a:r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Producción, Transporte y Distribución; GNC. Desarrollo internacional.</a:t>
                      </a:r>
                      <a:r>
                        <a:rPr lang="es-AR" sz="1600" dirty="0">
                          <a:effectLst/>
                        </a:rPr>
                        <a:t> Industria del Gas en Argentina. </a:t>
                      </a:r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Marco Legal. Marco Regulatorio. </a:t>
                      </a:r>
                      <a:endParaRPr lang="es-AR" sz="1600" dirty="0">
                        <a:effectLst/>
                      </a:endParaRP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016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6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Electricidad 1. Características. Historia de su desarrollo. Fuentes energéticas. Usos.</a:t>
                      </a:r>
                      <a:r>
                        <a:rPr lang="es-AR" sz="1600" dirty="0">
                          <a:effectLst/>
                        </a:rPr>
                        <a:t> </a:t>
                      </a:r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Generación, transporte y distribución. Desafíos de la industria eléctrica. Redes inteligentes, energías no </a:t>
                      </a:r>
                      <a:r>
                        <a:rPr lang="es-AR" sz="1600" dirty="0" err="1">
                          <a:solidFill>
                            <a:srgbClr val="010101"/>
                          </a:solidFill>
                          <a:effectLst/>
                        </a:rPr>
                        <a:t>despachables</a:t>
                      </a:r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.  </a:t>
                      </a:r>
                      <a:endParaRPr lang="es-AR" sz="1600" dirty="0">
                        <a:effectLst/>
                      </a:endParaRP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637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7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Electricidad 2. Marco legal y regulatorio de la electricidad. Electricidad en Argentina.</a:t>
                      </a:r>
                      <a:endParaRPr lang="es-AR" sz="1600" dirty="0">
                        <a:effectLst/>
                      </a:endParaRP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826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8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600" dirty="0">
                          <a:effectLst/>
                        </a:rPr>
                        <a:t>Primer Examen Parcial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417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13083"/>
              </p:ext>
            </p:extLst>
          </p:nvPr>
        </p:nvGraphicFramePr>
        <p:xfrm>
          <a:off x="395536" y="1052736"/>
          <a:ext cx="8280920" cy="5112570"/>
        </p:xfrm>
        <a:graphic>
          <a:graphicData uri="http://schemas.openxmlformats.org/drawingml/2006/table">
            <a:tbl>
              <a:tblPr/>
              <a:tblGrid>
                <a:gridCol w="864094"/>
                <a:gridCol w="7416826"/>
              </a:tblGrid>
              <a:tr h="504058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Semana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600" b="1" dirty="0">
                          <a:effectLst/>
                        </a:rPr>
                        <a:t>Tema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016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9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Energía nuclear. Desarrollo tecnológico. Ciclo de combustible nuclear. La industria nuclear en el mundo y en Argentina. Interacciones con la política internacional. Política nuclear en Argentina</a:t>
                      </a:r>
                      <a:r>
                        <a:rPr lang="es-AR" sz="1600" dirty="0">
                          <a:effectLst/>
                        </a:rPr>
                        <a:t>. 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31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10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Energías renovables. Energía Eólica. Energía Solar fotovoltaica y térmica. Biomasa, biocombustibles. Nuevas tecnologías. </a:t>
                      </a:r>
                      <a:endParaRPr lang="es-AR" sz="1600" dirty="0">
                        <a:effectLst/>
                      </a:endParaRP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31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11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Gestión de demanda de la energía. Uso racional de la energía. Eficiencia energética. Políticas de incentivos. Barreras a la entrada</a:t>
                      </a:r>
                      <a:r>
                        <a:rPr lang="es-AR" sz="1600" dirty="0">
                          <a:effectLst/>
                        </a:rPr>
                        <a:t>. 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31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12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Política pública. Definición y marco teórico. Diseño y dinámica de Políticas públicas. Política energética</a:t>
                      </a:r>
                      <a:endParaRPr lang="es-AR" sz="1600" dirty="0">
                        <a:effectLst/>
                      </a:endParaRP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224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13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Energía y medio ambiente. Impactos en aire, agua y suelo, definición. Cambio climático. Políticas de mitigación y adaptación. Concepto de sustentabilidad</a:t>
                      </a:r>
                      <a:endParaRPr lang="es-AR" sz="1600" dirty="0">
                        <a:effectLst/>
                      </a:endParaRP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31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14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solidFill>
                            <a:srgbClr val="010101"/>
                          </a:solidFill>
                          <a:effectLst/>
                        </a:rPr>
                        <a:t>Energía internacional. Geopolítica de la energía. Factores determinantes y condicionantes. Integración energética regional.</a:t>
                      </a:r>
                      <a:endParaRPr lang="es-AR" sz="1600" dirty="0">
                        <a:effectLst/>
                      </a:endParaRP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09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15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600" dirty="0">
                          <a:effectLst/>
                        </a:rPr>
                        <a:t>Gestión Energética: objetivos y características. Ámbitos de implementación de la Gestión Energética: empresas industriales y de servicios, edificios públicos y edificios residenciales. La eficiencia energética como modalidad de gestión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266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effectLst/>
                        </a:rPr>
                        <a:t>16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600" dirty="0">
                          <a:effectLst/>
                        </a:rPr>
                        <a:t>Segundo Examen Parcial o trabajo integrador</a:t>
                      </a:r>
                    </a:p>
                  </a:txBody>
                  <a:tcPr marL="10629" marR="10629" marT="10629" marB="10629" anchor="ctr">
                    <a:lnL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4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CRONOGRAMA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0475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EXPECTATIVAS DE LA MATERIA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Análisis crítico constructivo de las políticas energéticas actuales.</a:t>
            </a:r>
          </a:p>
          <a:p>
            <a:r>
              <a:rPr lang="es-AR" dirty="0" smtClean="0"/>
              <a:t>Capacidad para detectar posibilidades de cambio, puntos a favor y en contra de cada fuente energética para su desarrollo.</a:t>
            </a:r>
          </a:p>
          <a:p>
            <a:r>
              <a:rPr lang="es-AR" dirty="0" smtClean="0"/>
              <a:t>Conformación de una idea sobre la dimensión que ocupa la cuestión energética en nuestro país y dentro de un esquema de desarrollo. </a:t>
            </a:r>
          </a:p>
          <a:p>
            <a:endParaRPr 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2034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Urbano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124</TotalTime>
  <Words>492</Words>
  <Application>Microsoft Office PowerPoint</Application>
  <PresentationFormat>Presentación en pantalla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Tema1</vt:lpstr>
      <vt:lpstr>Política y gestión de la energía</vt:lpstr>
      <vt:lpstr>OBJETIVO DEL CURSO</vt:lpstr>
      <vt:lpstr>CRONOGRAMA </vt:lpstr>
      <vt:lpstr>CRONOGRAMA </vt:lpstr>
      <vt:lpstr>EXPECTATIVAS DE LA MATERIA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Política y gestión de la energía</dc:title>
  <dc:creator>Gustavo BARBARAN</dc:creator>
  <cp:lastModifiedBy>Gustavo BARBARAN</cp:lastModifiedBy>
  <cp:revision>10</cp:revision>
  <cp:lastPrinted>2015-03-03T20:05:26Z</cp:lastPrinted>
  <dcterms:created xsi:type="dcterms:W3CDTF">2015-02-26T18:47:38Z</dcterms:created>
  <dcterms:modified xsi:type="dcterms:W3CDTF">2015-03-05T13:52:32Z</dcterms:modified>
</cp:coreProperties>
</file>